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8" r:id="rId2"/>
    <p:sldId id="287" r:id="rId3"/>
    <p:sldId id="289" r:id="rId4"/>
    <p:sldId id="290" r:id="rId5"/>
    <p:sldId id="291" r:id="rId6"/>
    <p:sldId id="292" r:id="rId7"/>
    <p:sldId id="293" r:id="rId8"/>
    <p:sldId id="303" r:id="rId9"/>
    <p:sldId id="304" r:id="rId10"/>
    <p:sldId id="294" r:id="rId11"/>
    <p:sldId id="305" r:id="rId12"/>
    <p:sldId id="306" r:id="rId13"/>
    <p:sldId id="307" r:id="rId14"/>
    <p:sldId id="300" r:id="rId15"/>
    <p:sldId id="308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03F"/>
    <a:srgbClr val="64504F"/>
    <a:srgbClr val="F4CD42"/>
    <a:srgbClr val="CAA10C"/>
    <a:srgbClr val="D0AF90"/>
    <a:srgbClr val="E3E1E1"/>
    <a:srgbClr val="EAEAEA"/>
    <a:srgbClr val="F8F8F8"/>
    <a:srgbClr val="F4BD22"/>
    <a:srgbClr val="576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76" autoAdjust="0"/>
    <p:restoredTop sz="94660"/>
  </p:normalViewPr>
  <p:slideViewPr>
    <p:cSldViewPr snapToGrid="0">
      <p:cViewPr varScale="1">
        <p:scale>
          <a:sx n="85" d="100"/>
          <a:sy n="85" d="100"/>
        </p:scale>
        <p:origin x="98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390008525639303E-2"/>
          <c:y val="2.876127830191107E-2"/>
          <c:w val="0.94180152403353345"/>
          <c:h val="0.804796154182686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기획 및 설계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이관현</c:v>
                </c:pt>
                <c:pt idx="1">
                  <c:v>김태현</c:v>
                </c:pt>
                <c:pt idx="2">
                  <c:v>한승협</c:v>
                </c:pt>
                <c:pt idx="3">
                  <c:v>엄태윤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4.5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D-4DAF-BCF7-DEA5BBF50A2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코딩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이관현</c:v>
                </c:pt>
                <c:pt idx="1">
                  <c:v>김태현</c:v>
                </c:pt>
                <c:pt idx="2">
                  <c:v>한승협</c:v>
                </c:pt>
                <c:pt idx="3">
                  <c:v>엄태윤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4.5</c:v>
                </c:pt>
                <c:pt idx="1">
                  <c:v>4.5</c:v>
                </c:pt>
                <c:pt idx="2">
                  <c:v>4.5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3D-4DAF-BCF7-DEA5BBF50A2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디자인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이관현</c:v>
                </c:pt>
                <c:pt idx="1">
                  <c:v>김태현</c:v>
                </c:pt>
                <c:pt idx="2">
                  <c:v>한승협</c:v>
                </c:pt>
                <c:pt idx="3">
                  <c:v>엄태윤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3D-4DAF-BCF7-DEA5BBF50A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4176160"/>
        <c:axId val="264181568"/>
      </c:barChart>
      <c:catAx>
        <c:axId val="264176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64181568"/>
        <c:crosses val="autoZero"/>
        <c:auto val="1"/>
        <c:lblAlgn val="ctr"/>
        <c:lblOffset val="100"/>
        <c:noMultiLvlLbl val="0"/>
      </c:catAx>
      <c:valAx>
        <c:axId val="26418156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64176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43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9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60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14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19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34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27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888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3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2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912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21403890">
            <a:off x="6425716" y="480700"/>
            <a:ext cx="4695618" cy="5746349"/>
            <a:chOff x="6676455" y="533399"/>
            <a:chExt cx="4675932" cy="5722257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1701542" y="1002094"/>
            <a:ext cx="4085832" cy="16478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ko-KR" altLang="en-US" sz="6600" b="1" dirty="0">
                <a:solidFill>
                  <a:schemeClr val="bg1"/>
                </a:solidFill>
                <a:latin typeface="+mn-ea"/>
                <a:cs typeface="Aharoni" panose="02010803020104030203" pitchFamily="2" charset="-79"/>
              </a:rPr>
              <a:t>졸업 작품</a:t>
            </a:r>
            <a:endParaRPr lang="en-US" altLang="ko-KR" sz="6600" b="1" dirty="0">
              <a:solidFill>
                <a:schemeClr val="bg1"/>
              </a:solidFill>
              <a:latin typeface="+mn-ea"/>
              <a:cs typeface="Aharoni" panose="02010803020104030203" pitchFamily="2" charset="-79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958286" y="4904636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수면도우미 </a:t>
            </a:r>
            <a:r>
              <a:rPr lang="en-US" altLang="ko-KR" sz="2000" b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(</a:t>
            </a:r>
            <a:r>
              <a:rPr lang="ko-KR" altLang="en-US" sz="2000" b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가제</a:t>
            </a:r>
            <a:r>
              <a:rPr lang="en-US" altLang="ko-KR" sz="2000" b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)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901699" y="4655402"/>
            <a:ext cx="3239321" cy="898579"/>
          </a:xfrm>
          <a:prstGeom prst="roundRect">
            <a:avLst>
              <a:gd name="adj" fmla="val 152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9C715A-2AED-44F1-838B-62066A7DD663}"/>
              </a:ext>
            </a:extLst>
          </p:cNvPr>
          <p:cNvSpPr txBox="1"/>
          <p:nvPr/>
        </p:nvSpPr>
        <p:spPr>
          <a:xfrm>
            <a:off x="335160" y="4874930"/>
            <a:ext cx="6628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Sleeper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569E314-B0A6-412C-828E-525AF05D6D10}"/>
              </a:ext>
            </a:extLst>
          </p:cNvPr>
          <p:cNvGrpSpPr/>
          <p:nvPr/>
        </p:nvGrpSpPr>
        <p:grpSpPr>
          <a:xfrm>
            <a:off x="8137688" y="2061343"/>
            <a:ext cx="2152359" cy="2493208"/>
            <a:chOff x="2646732" y="2255513"/>
            <a:chExt cx="2152359" cy="249320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AC48C22-C125-4D94-8CED-F8971A5DFBCB}"/>
                </a:ext>
              </a:extLst>
            </p:cNvPr>
            <p:cNvSpPr txBox="1"/>
            <p:nvPr/>
          </p:nvSpPr>
          <p:spPr>
            <a:xfrm>
              <a:off x="3859461" y="2263026"/>
              <a:ext cx="939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/>
                <a:t>이관현</a:t>
              </a:r>
              <a:endParaRPr lang="ko-KR" altLang="en-US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0673702-F0BE-4141-B6AD-1D76992DFCCE}"/>
                </a:ext>
              </a:extLst>
            </p:cNvPr>
            <p:cNvSpPr txBox="1"/>
            <p:nvPr/>
          </p:nvSpPr>
          <p:spPr>
            <a:xfrm>
              <a:off x="2646733" y="2255513"/>
              <a:ext cx="1169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1633046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E78564-6933-4299-A43F-1C7F303760C9}"/>
                </a:ext>
              </a:extLst>
            </p:cNvPr>
            <p:cNvSpPr txBox="1"/>
            <p:nvPr/>
          </p:nvSpPr>
          <p:spPr>
            <a:xfrm>
              <a:off x="3859461" y="2954809"/>
              <a:ext cx="939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김태현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FF33374-3485-4DC5-BD96-EAF1D2490C33}"/>
                </a:ext>
              </a:extLst>
            </p:cNvPr>
            <p:cNvSpPr txBox="1"/>
            <p:nvPr/>
          </p:nvSpPr>
          <p:spPr>
            <a:xfrm>
              <a:off x="3859461" y="3645716"/>
              <a:ext cx="939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/>
                <a:t>한승협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F58A06E-9F98-41DA-ACF7-194C1FC8143F}"/>
                </a:ext>
              </a:extLst>
            </p:cNvPr>
            <p:cNvSpPr txBox="1"/>
            <p:nvPr/>
          </p:nvSpPr>
          <p:spPr>
            <a:xfrm>
              <a:off x="3859461" y="4379389"/>
              <a:ext cx="939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엄태윤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C94D067-5CA3-403F-BEF8-1E6A7FFD0928}"/>
                </a:ext>
              </a:extLst>
            </p:cNvPr>
            <p:cNvSpPr txBox="1"/>
            <p:nvPr/>
          </p:nvSpPr>
          <p:spPr>
            <a:xfrm>
              <a:off x="2646732" y="2954809"/>
              <a:ext cx="1169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1633070</a:t>
              </a:r>
              <a:endParaRPr lang="ko-KR" altLang="en-US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76BC8C3-270E-4880-9C4A-A77619618CE2}"/>
                </a:ext>
              </a:extLst>
            </p:cNvPr>
            <p:cNvSpPr txBox="1"/>
            <p:nvPr/>
          </p:nvSpPr>
          <p:spPr>
            <a:xfrm>
              <a:off x="2646733" y="3638822"/>
              <a:ext cx="1169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1633071</a:t>
              </a:r>
              <a:endParaRPr lang="ko-KR" altLang="en-US" b="1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0F4BFD6-0F45-4564-AC50-E5BE341F19E7}"/>
                </a:ext>
              </a:extLst>
            </p:cNvPr>
            <p:cNvSpPr txBox="1"/>
            <p:nvPr/>
          </p:nvSpPr>
          <p:spPr>
            <a:xfrm>
              <a:off x="2646733" y="4361735"/>
              <a:ext cx="1169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1633078</a:t>
              </a:r>
              <a:endParaRPr lang="ko-KR" altLang="en-US" b="1" dirty="0"/>
            </a:p>
          </p:txBody>
        </p:sp>
      </p:grpSp>
      <p:sp>
        <p:nvSpPr>
          <p:cNvPr id="39" name="모서리가 둥근 직사각형 2">
            <a:extLst>
              <a:ext uri="{FF2B5EF4-FFF2-40B4-BE49-F238E27FC236}">
                <a16:creationId xmlns:a16="http://schemas.microsoft.com/office/drawing/2014/main" id="{022BFE3E-3065-41C2-B193-BE6A00123F9E}"/>
              </a:ext>
            </a:extLst>
          </p:cNvPr>
          <p:cNvSpPr/>
          <p:nvPr/>
        </p:nvSpPr>
        <p:spPr>
          <a:xfrm rot="18834276">
            <a:off x="6346988" y="747542"/>
            <a:ext cx="273258" cy="45719"/>
          </a:xfrm>
          <a:prstGeom prst="roundRect">
            <a:avLst/>
          </a:prstGeom>
          <a:solidFill>
            <a:srgbClr val="64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96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E5E1F3-D841-4F04-8BB9-533DF7054CE1}"/>
              </a:ext>
            </a:extLst>
          </p:cNvPr>
          <p:cNvSpPr txBox="1"/>
          <p:nvPr/>
        </p:nvSpPr>
        <p:spPr>
          <a:xfrm>
            <a:off x="2634216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수면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92AA0B-F7B6-4125-9305-1B65DBEAC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550" y="1871576"/>
            <a:ext cx="2262872" cy="351415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693C4FE-D31A-45E0-BE78-D4A01DCBD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239" y="1879965"/>
            <a:ext cx="2375491" cy="3514156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69D0CF8-F77D-41EC-A467-72F6F03E3BC8}"/>
              </a:ext>
            </a:extLst>
          </p:cNvPr>
          <p:cNvSpPr txBox="1"/>
          <p:nvPr/>
        </p:nvSpPr>
        <p:spPr>
          <a:xfrm>
            <a:off x="7994283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수면 기능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08DCD38-9D9E-44AA-A19D-AC531F2C105B}"/>
              </a:ext>
            </a:extLst>
          </p:cNvPr>
          <p:cNvSpPr txBox="1"/>
          <p:nvPr/>
        </p:nvSpPr>
        <p:spPr>
          <a:xfrm>
            <a:off x="7779085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FF7F37-D8F1-4609-B802-DF8D28B176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138" y="1879964"/>
            <a:ext cx="2313804" cy="35088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623377E-C4FC-4446-8B06-B3D9FD5A98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536" y="1879963"/>
            <a:ext cx="2396468" cy="350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01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E5E1F3-D841-4F04-8BB9-533DF7054CE1}"/>
              </a:ext>
            </a:extLst>
          </p:cNvPr>
          <p:cNvSpPr txBox="1"/>
          <p:nvPr/>
        </p:nvSpPr>
        <p:spPr>
          <a:xfrm>
            <a:off x="2634216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음악 기능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9D0CF8-F77D-41EC-A467-72F6F03E3BC8}"/>
              </a:ext>
            </a:extLst>
          </p:cNvPr>
          <p:cNvSpPr txBox="1"/>
          <p:nvPr/>
        </p:nvSpPr>
        <p:spPr>
          <a:xfrm>
            <a:off x="7994283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음악 기능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08DCD38-9D9E-44AA-A19D-AC531F2C105B}"/>
              </a:ext>
            </a:extLst>
          </p:cNvPr>
          <p:cNvSpPr txBox="1"/>
          <p:nvPr/>
        </p:nvSpPr>
        <p:spPr>
          <a:xfrm>
            <a:off x="7779085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2F69BEE-4AC3-42F4-B5E5-9347E15086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7" y="1718963"/>
            <a:ext cx="2566800" cy="38415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E7086ED-DDEC-4FB7-9BFE-FA72D794BA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436" y="1718962"/>
            <a:ext cx="2559990" cy="384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43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900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E5E1F3-D841-4F04-8BB9-533DF7054CE1}"/>
              </a:ext>
            </a:extLst>
          </p:cNvPr>
          <p:cNvSpPr txBox="1"/>
          <p:nvPr/>
        </p:nvSpPr>
        <p:spPr>
          <a:xfrm>
            <a:off x="2634216" y="117378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통계 기능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9D0CF8-F77D-41EC-A467-72F6F03E3BC8}"/>
              </a:ext>
            </a:extLst>
          </p:cNvPr>
          <p:cNvSpPr txBox="1"/>
          <p:nvPr/>
        </p:nvSpPr>
        <p:spPr>
          <a:xfrm>
            <a:off x="7994283" y="1186349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통계 기능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08DCD38-9D9E-44AA-A19D-AC531F2C105B}"/>
              </a:ext>
            </a:extLst>
          </p:cNvPr>
          <p:cNvSpPr txBox="1"/>
          <p:nvPr/>
        </p:nvSpPr>
        <p:spPr>
          <a:xfrm>
            <a:off x="7779085" y="697789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36060B-D0D1-4DC3-B89D-C0A7908DC5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648" y="1787685"/>
            <a:ext cx="2377753" cy="36372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0FD9AE7-341C-4A31-9D75-24F976A06C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580" y="1787683"/>
            <a:ext cx="2318302" cy="362024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09310C7-CCE4-4989-AC06-A7E0D519B8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556" y="1776913"/>
            <a:ext cx="2306713" cy="362024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E7E0FEA-D9C3-4C6D-9269-0CD5BA56F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466" y="1776913"/>
            <a:ext cx="2384651" cy="364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1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E5E1F3-D841-4F04-8BB9-533DF7054CE1}"/>
              </a:ext>
            </a:extLst>
          </p:cNvPr>
          <p:cNvSpPr txBox="1"/>
          <p:nvPr/>
        </p:nvSpPr>
        <p:spPr>
          <a:xfrm>
            <a:off x="2634216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설정 기능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9D0CF8-F77D-41EC-A467-72F6F03E3BC8}"/>
              </a:ext>
            </a:extLst>
          </p:cNvPr>
          <p:cNvSpPr txBox="1"/>
          <p:nvPr/>
        </p:nvSpPr>
        <p:spPr>
          <a:xfrm>
            <a:off x="7994283" y="1176032"/>
            <a:ext cx="23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설정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F723B3-13A6-4746-B294-6B389E08B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623" y="1718964"/>
            <a:ext cx="2300085" cy="384293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400D5E8-93C6-4FB5-AD13-C340CF460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892" y="1718963"/>
            <a:ext cx="2323580" cy="387159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5A788CE-D4A8-45CD-91BD-5D4EBA9AA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26" y="1724704"/>
            <a:ext cx="2332188" cy="38658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EA4B4C5-3990-494E-834F-88398F978F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396" y="1718963"/>
            <a:ext cx="2310783" cy="38429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DADC452-8CFA-4B51-9382-B3AB50D57DEC}"/>
              </a:ext>
            </a:extLst>
          </p:cNvPr>
          <p:cNvSpPr txBox="1"/>
          <p:nvPr/>
        </p:nvSpPr>
        <p:spPr>
          <a:xfrm>
            <a:off x="7779085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</p:spTree>
    <p:extLst>
      <p:ext uri="{BB962C8B-B14F-4D97-AF65-F5344CB8AC3E}">
        <p14:creationId xmlns:p14="http://schemas.microsoft.com/office/powerpoint/2010/main" val="4282122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3"/>
            <a:chOff x="6676455" y="354528"/>
            <a:chExt cx="4675932" cy="5901127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8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0893" y="1424219"/>
            <a:ext cx="36420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연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5A61C7-CA0A-415E-8CAD-074C0F9458AB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64504F"/>
                </a:solidFill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1487615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3"/>
            <a:chOff x="6676455" y="354528"/>
            <a:chExt cx="4675932" cy="5901127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8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588378" y="651225"/>
            <a:ext cx="489236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보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완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사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항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 </a:t>
            </a:r>
          </a:p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 </a:t>
            </a:r>
            <a:r>
              <a:rPr lang="ko-KR" altLang="en-US" sz="1400" b="1" dirty="0">
                <a:solidFill>
                  <a:prstClr val="white"/>
                </a:solidFill>
              </a:rPr>
              <a:t>및 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후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5A61C7-CA0A-415E-8CAD-074C0F9458AB}"/>
              </a:ext>
            </a:extLst>
          </p:cNvPr>
          <p:cNvSpPr txBox="1"/>
          <p:nvPr/>
        </p:nvSpPr>
        <p:spPr>
          <a:xfrm>
            <a:off x="1959786" y="689867"/>
            <a:ext cx="3497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64504F"/>
                </a:solidFill>
              </a:rPr>
              <a:t>보완사항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7E38F5D-D834-470A-A11C-6478D9E3A16D}"/>
              </a:ext>
            </a:extLst>
          </p:cNvPr>
          <p:cNvSpPr txBox="1"/>
          <p:nvPr/>
        </p:nvSpPr>
        <p:spPr>
          <a:xfrm>
            <a:off x="7466195" y="689867"/>
            <a:ext cx="3497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64504F"/>
                </a:solidFill>
              </a:rPr>
              <a:t>개발 후기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368AD8A-D434-46F2-96AE-208B139F2E79}"/>
              </a:ext>
            </a:extLst>
          </p:cNvPr>
          <p:cNvGrpSpPr/>
          <p:nvPr/>
        </p:nvGrpSpPr>
        <p:grpSpPr>
          <a:xfrm>
            <a:off x="1502143" y="1936121"/>
            <a:ext cx="4786390" cy="1754326"/>
            <a:chOff x="1407138" y="1882331"/>
            <a:chExt cx="4786390" cy="175432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5F90AE2-BA58-4209-8A92-E445079F5725}"/>
                </a:ext>
              </a:extLst>
            </p:cNvPr>
            <p:cNvSpPr txBox="1"/>
            <p:nvPr/>
          </p:nvSpPr>
          <p:spPr>
            <a:xfrm>
              <a:off x="1439108" y="1882331"/>
              <a:ext cx="47544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latin typeface="+mn-ea"/>
                </a:rPr>
                <a:t> 선택적 어플 잠금 기능 구현</a:t>
              </a:r>
              <a:endParaRPr lang="en-US" altLang="ko-KR" sz="1200" b="1" dirty="0">
                <a:latin typeface="+mn-ea"/>
              </a:endParaRPr>
            </a:p>
            <a:p>
              <a:endParaRPr lang="en-US" altLang="ko-KR" sz="1200" b="1" dirty="0">
                <a:latin typeface="+mn-ea"/>
              </a:endParaRPr>
            </a:p>
            <a:p>
              <a:r>
                <a:rPr lang="ko-KR" altLang="en-US" sz="1200" b="1" dirty="0">
                  <a:latin typeface="+mn-ea"/>
                </a:rPr>
                <a:t> 다른 사용자와 수면을 비교하는 기능 구현</a:t>
              </a:r>
              <a:endParaRPr lang="en-US" altLang="ko-KR" sz="1200" b="1" dirty="0">
                <a:latin typeface="+mn-ea"/>
              </a:endParaRPr>
            </a:p>
            <a:p>
              <a:r>
                <a:rPr lang="en-US" altLang="ko-KR" sz="1200" b="1" dirty="0">
                  <a:latin typeface="+mn-ea"/>
                </a:rPr>
                <a:t> </a:t>
              </a:r>
            </a:p>
            <a:p>
              <a:r>
                <a:rPr lang="ko-KR" altLang="en-US" sz="1200" b="1" dirty="0">
                  <a:latin typeface="+mn-ea"/>
                </a:rPr>
                <a:t> 사용자가 원하는 음악을 재생하는 기능 구현</a:t>
              </a:r>
              <a:endParaRPr lang="en-US" altLang="ko-KR" sz="1200" b="1" dirty="0">
                <a:latin typeface="+mn-ea"/>
              </a:endParaRPr>
            </a:p>
            <a:p>
              <a:endParaRPr lang="en-US" altLang="ko-KR" sz="1200" b="1" dirty="0">
                <a:latin typeface="+mn-ea"/>
              </a:endParaRPr>
            </a:p>
            <a:p>
              <a:r>
                <a:rPr lang="en-US" altLang="ko-KR" sz="1200" b="1" dirty="0">
                  <a:latin typeface="+mn-ea"/>
                </a:rPr>
                <a:t> </a:t>
              </a:r>
              <a:r>
                <a:rPr lang="ko-KR" altLang="en-US" sz="1200" b="1" dirty="0">
                  <a:latin typeface="+mn-ea"/>
                </a:rPr>
                <a:t>사용자가 수면시간을 설정 후</a:t>
              </a:r>
              <a:r>
                <a:rPr lang="en-US" altLang="ko-KR" sz="1200" b="1" dirty="0">
                  <a:latin typeface="+mn-ea"/>
                </a:rPr>
                <a:t> </a:t>
              </a:r>
              <a:r>
                <a:rPr lang="ko-KR" altLang="en-US" sz="1200" b="1" dirty="0">
                  <a:latin typeface="+mn-ea"/>
                </a:rPr>
                <a:t>다른 전자기기를 사용하는 상황을 </a:t>
              </a:r>
              <a:endParaRPr lang="en-US" altLang="ko-KR" sz="1200" b="1" dirty="0">
                <a:latin typeface="+mn-ea"/>
              </a:endParaRPr>
            </a:p>
            <a:p>
              <a:endParaRPr lang="en-US" altLang="ko-KR" sz="1200" b="1" dirty="0">
                <a:latin typeface="+mn-ea"/>
              </a:endParaRPr>
            </a:p>
            <a:p>
              <a:r>
                <a:rPr lang="ko-KR" altLang="en-US" sz="1200" b="1" dirty="0">
                  <a:latin typeface="+mn-ea"/>
                </a:rPr>
                <a:t> 인식하는 기능 구현</a:t>
              </a:r>
              <a:endParaRPr lang="en-US" altLang="ko-KR" sz="1200" b="1" dirty="0">
                <a:latin typeface="+mn-ea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82B0CF42-54DC-4079-B295-C017D0EE7E6B}"/>
                </a:ext>
              </a:extLst>
            </p:cNvPr>
            <p:cNvSpPr/>
            <p:nvPr/>
          </p:nvSpPr>
          <p:spPr>
            <a:xfrm>
              <a:off x="1407138" y="1962481"/>
              <a:ext cx="110558" cy="11484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8101F26-8B0C-4F61-B843-0981D335B286}"/>
                </a:ext>
              </a:extLst>
            </p:cNvPr>
            <p:cNvSpPr/>
            <p:nvPr/>
          </p:nvSpPr>
          <p:spPr>
            <a:xfrm>
              <a:off x="1407138" y="2340376"/>
              <a:ext cx="110558" cy="9851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0993731-AA3D-4830-BCE6-38234586E613}"/>
                </a:ext>
              </a:extLst>
            </p:cNvPr>
            <p:cNvSpPr/>
            <p:nvPr/>
          </p:nvSpPr>
          <p:spPr>
            <a:xfrm>
              <a:off x="1407138" y="2695033"/>
              <a:ext cx="110558" cy="9851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B27BCD2-48A7-43A8-9725-0985A153394A}"/>
                </a:ext>
              </a:extLst>
            </p:cNvPr>
            <p:cNvSpPr/>
            <p:nvPr/>
          </p:nvSpPr>
          <p:spPr>
            <a:xfrm>
              <a:off x="1407138" y="3057752"/>
              <a:ext cx="110558" cy="9851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29F1AB6-F17A-4923-B079-56ABC4D4C614}"/>
              </a:ext>
            </a:extLst>
          </p:cNvPr>
          <p:cNvSpPr txBox="1"/>
          <p:nvPr/>
        </p:nvSpPr>
        <p:spPr>
          <a:xfrm>
            <a:off x="6917684" y="1864401"/>
            <a:ext cx="452555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+mn-ea"/>
              </a:rPr>
              <a:t>처음에 프로젝트를 시작했을 때 안드로이드 자체도 한 학기밖에 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배우지 못하거나 안 배운 팀원이 있어 막막한 기분이 들었지만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팀원들끼리 서로 도와가면서 각자 맞는 역할을 적절하게 수행해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하나의 결과물을 완성시킨 것이 보람찼고</a:t>
            </a:r>
            <a:r>
              <a:rPr lang="en-US" altLang="ko-KR" sz="1200" b="1" dirty="0">
                <a:latin typeface="+mn-ea"/>
              </a:rPr>
              <a:t>,</a:t>
            </a:r>
            <a:r>
              <a:rPr lang="ko-KR" altLang="en-US" sz="1200" b="1" dirty="0">
                <a:latin typeface="+mn-ea"/>
              </a:rPr>
              <a:t> 개발 일정이 좀 더 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길었더라면 미 구현된 기능들을 추가할 수 있었겠다는 아쉬움이 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남지만 이러한 경험을 바탕으로 이후에 진행할 다른 프로젝트들</a:t>
            </a:r>
            <a:endParaRPr lang="en-US" altLang="ko-KR" sz="1200" b="1" dirty="0">
              <a:latin typeface="+mn-ea"/>
            </a:endParaRPr>
          </a:p>
          <a:p>
            <a:endParaRPr lang="en-US" altLang="ko-KR" sz="1200" b="1" dirty="0">
              <a:latin typeface="+mn-ea"/>
            </a:endParaRPr>
          </a:p>
          <a:p>
            <a:r>
              <a:rPr lang="ko-KR" altLang="en-US" sz="1200" b="1" dirty="0">
                <a:latin typeface="+mn-ea"/>
              </a:rPr>
              <a:t>에 대한 자신감이 생겼다</a:t>
            </a:r>
            <a:r>
              <a:rPr lang="en-US" altLang="ko-KR" sz="1200" b="1" dirty="0">
                <a:latin typeface="+mn-ea"/>
              </a:rPr>
              <a:t>.</a:t>
            </a:r>
            <a:endParaRPr lang="ko-KR" altLang="en-US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2251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3"/>
            <a:chOff x="6676455" y="354528"/>
            <a:chExt cx="4675932" cy="5901127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8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0893" y="1424219"/>
            <a:ext cx="36420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목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차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A6BB894-808D-4ED1-BDDC-D7EAE4ABAC5C}"/>
              </a:ext>
            </a:extLst>
          </p:cNvPr>
          <p:cNvSpPr/>
          <p:nvPr/>
        </p:nvSpPr>
        <p:spPr>
          <a:xfrm>
            <a:off x="3038538" y="2791051"/>
            <a:ext cx="13917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b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목 차</a:t>
            </a:r>
            <a:endParaRPr lang="en-US" altLang="ko-KR" sz="4000" b="1" dirty="0">
              <a:solidFill>
                <a:srgbClr val="64504F"/>
              </a:solidFill>
              <a:latin typeface="+mn-ea"/>
              <a:cs typeface="Aharoni" panose="02010803020104030203" pitchFamily="2" charset="-79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6C1934A-C329-456A-A1EC-937C22F592C1}"/>
              </a:ext>
            </a:extLst>
          </p:cNvPr>
          <p:cNvGrpSpPr/>
          <p:nvPr/>
        </p:nvGrpSpPr>
        <p:grpSpPr>
          <a:xfrm>
            <a:off x="7754304" y="1412919"/>
            <a:ext cx="2846381" cy="4141100"/>
            <a:chOff x="2361087" y="1936662"/>
            <a:chExt cx="2846381" cy="414110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8803756-39E0-4C63-A1C4-5C20E7B15A59}"/>
                </a:ext>
              </a:extLst>
            </p:cNvPr>
            <p:cNvSpPr/>
            <p:nvPr/>
          </p:nvSpPr>
          <p:spPr>
            <a:xfrm>
              <a:off x="2361087" y="2067047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5CE6D56-5E57-445C-8400-25A64B57B011}"/>
                </a:ext>
              </a:extLst>
            </p:cNvPr>
            <p:cNvSpPr/>
            <p:nvPr/>
          </p:nvSpPr>
          <p:spPr>
            <a:xfrm>
              <a:off x="2361087" y="2619162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361AC4-1E5D-40CD-9EBB-2C8972038683}"/>
                </a:ext>
              </a:extLst>
            </p:cNvPr>
            <p:cNvSpPr txBox="1"/>
            <p:nvPr/>
          </p:nvSpPr>
          <p:spPr>
            <a:xfrm>
              <a:off x="2651067" y="1936662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프로젝트 개요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EFCDF23-8E70-485B-B30F-FEB960144783}"/>
                </a:ext>
              </a:extLst>
            </p:cNvPr>
            <p:cNvSpPr txBox="1"/>
            <p:nvPr/>
          </p:nvSpPr>
          <p:spPr>
            <a:xfrm>
              <a:off x="2624171" y="2474642"/>
              <a:ext cx="25832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역할 분담 및 개발 일정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030C689B-606C-4344-BA1B-3ACD059FE5AD}"/>
                </a:ext>
              </a:extLst>
            </p:cNvPr>
            <p:cNvSpPr/>
            <p:nvPr/>
          </p:nvSpPr>
          <p:spPr>
            <a:xfrm>
              <a:off x="2361087" y="3155756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483A2E-796B-4EE5-8D06-2C21CF6D407C}"/>
                </a:ext>
              </a:extLst>
            </p:cNvPr>
            <p:cNvSpPr txBox="1"/>
            <p:nvPr/>
          </p:nvSpPr>
          <p:spPr>
            <a:xfrm>
              <a:off x="2633137" y="3588233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시스템 요구 분석</a:t>
              </a:r>
              <a:r>
                <a:rPr lang="en-US" altLang="ko-KR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	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AD25595-F518-4826-ACAB-BF218AD7D05B}"/>
                </a:ext>
              </a:extLst>
            </p:cNvPr>
            <p:cNvSpPr/>
            <p:nvPr/>
          </p:nvSpPr>
          <p:spPr>
            <a:xfrm>
              <a:off x="2361087" y="3721352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0379557-1524-48C1-BAD9-A31059C34358}"/>
                </a:ext>
              </a:extLst>
            </p:cNvPr>
            <p:cNvSpPr txBox="1"/>
            <p:nvPr/>
          </p:nvSpPr>
          <p:spPr>
            <a:xfrm>
              <a:off x="2622000" y="4113826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시스템 기능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BD0DDF43-A8CA-4E97-84C0-CB8D44915C5A}"/>
                </a:ext>
              </a:extLst>
            </p:cNvPr>
            <p:cNvSpPr/>
            <p:nvPr/>
          </p:nvSpPr>
          <p:spPr>
            <a:xfrm>
              <a:off x="2361087" y="4274193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CDA9BCC-C3FC-4FB7-BC9C-F16128ACC810}"/>
                </a:ext>
              </a:extLst>
            </p:cNvPr>
            <p:cNvSpPr txBox="1"/>
            <p:nvPr/>
          </p:nvSpPr>
          <p:spPr>
            <a:xfrm>
              <a:off x="2622000" y="4642973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시스템 주요 기능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CD94D7F6-149E-4F13-8961-C4E173E90483}"/>
                </a:ext>
              </a:extLst>
            </p:cNvPr>
            <p:cNvSpPr/>
            <p:nvPr/>
          </p:nvSpPr>
          <p:spPr>
            <a:xfrm>
              <a:off x="2361087" y="4803763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C7BF179-3416-4574-9A86-AFD8718C6155}"/>
                </a:ext>
              </a:extLst>
            </p:cNvPr>
            <p:cNvSpPr txBox="1"/>
            <p:nvPr/>
          </p:nvSpPr>
          <p:spPr>
            <a:xfrm>
              <a:off x="2633494" y="3014548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개발 환경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F6EA4FD-EB8F-42FC-BBD1-1ED527A4796A}"/>
                </a:ext>
              </a:extLst>
            </p:cNvPr>
            <p:cNvSpPr txBox="1"/>
            <p:nvPr/>
          </p:nvSpPr>
          <p:spPr>
            <a:xfrm>
              <a:off x="2622000" y="5180497"/>
              <a:ext cx="2459456" cy="375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시연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D585EFAA-72C0-4437-81FD-CD6530DDC7D1}"/>
                </a:ext>
              </a:extLst>
            </p:cNvPr>
            <p:cNvSpPr/>
            <p:nvPr/>
          </p:nvSpPr>
          <p:spPr>
            <a:xfrm>
              <a:off x="2361087" y="5323933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97FBE03-46B7-4638-8BDF-10BB402449E7}"/>
                </a:ext>
              </a:extLst>
            </p:cNvPr>
            <p:cNvSpPr txBox="1"/>
            <p:nvPr/>
          </p:nvSpPr>
          <p:spPr>
            <a:xfrm>
              <a:off x="2622000" y="5708430"/>
              <a:ext cx="2576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보완사항 및 개발 후기</a:t>
              </a:r>
              <a:endParaRPr lang="ko-KR" altLang="en-US" sz="1400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64DC4B20-D1C1-4D17-AAB9-982910A04F43}"/>
                </a:ext>
              </a:extLst>
            </p:cNvPr>
            <p:cNvSpPr/>
            <p:nvPr/>
          </p:nvSpPr>
          <p:spPr>
            <a:xfrm>
              <a:off x="2361087" y="5851866"/>
              <a:ext cx="60359" cy="61346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59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2" cy="6204932"/>
            <a:chOff x="6676455" y="354528"/>
            <a:chExt cx="4675933" cy="5901126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9" y="533397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rgbClr val="64504F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42473" y="1045603"/>
            <a:ext cx="364202" cy="1600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프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젝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트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 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29FDEF-9772-42DD-AEFB-BAA33F7C248B}"/>
              </a:ext>
            </a:extLst>
          </p:cNvPr>
          <p:cNvSpPr txBox="1"/>
          <p:nvPr/>
        </p:nvSpPr>
        <p:spPr>
          <a:xfrm>
            <a:off x="2601624" y="685432"/>
            <a:ext cx="2553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프로젝트 개요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B36CABC-81C3-4D99-867A-FF845CB046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428" y="1217719"/>
            <a:ext cx="4175946" cy="41759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9A5E1E-19EC-4365-B5C0-9766462FE416}"/>
              </a:ext>
            </a:extLst>
          </p:cNvPr>
          <p:cNvSpPr txBox="1"/>
          <p:nvPr/>
        </p:nvSpPr>
        <p:spPr>
          <a:xfrm>
            <a:off x="2601624" y="1229362"/>
            <a:ext cx="236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4F403F"/>
                </a:solidFill>
                <a:latin typeface="+mn-ea"/>
              </a:rPr>
              <a:t>Sleeper</a:t>
            </a:r>
            <a:r>
              <a:rPr lang="ko-KR" altLang="en-US" b="1" dirty="0">
                <a:solidFill>
                  <a:srgbClr val="4F403F"/>
                </a:solidFill>
                <a:latin typeface="+mn-ea"/>
              </a:rPr>
              <a:t>란 </a:t>
            </a:r>
            <a:r>
              <a:rPr lang="en-US" altLang="ko-KR" b="1" dirty="0">
                <a:solidFill>
                  <a:srgbClr val="4F403F"/>
                </a:solidFill>
                <a:latin typeface="+mn-ea"/>
              </a:rPr>
              <a:t>?</a:t>
            </a:r>
            <a:endParaRPr lang="ko-KR" altLang="en-US" b="1" dirty="0">
              <a:solidFill>
                <a:srgbClr val="4F403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A807C5-951B-4D61-AB94-E0E1A9839501}"/>
              </a:ext>
            </a:extLst>
          </p:cNvPr>
          <p:cNvSpPr txBox="1"/>
          <p:nvPr/>
        </p:nvSpPr>
        <p:spPr>
          <a:xfrm>
            <a:off x="1418506" y="4785958"/>
            <a:ext cx="46088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70C0"/>
                </a:solidFill>
                <a:latin typeface="+mn-ea"/>
              </a:rPr>
              <a:t>잠을 자는 사람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이란 뜻을 가지고 있고 또는</a:t>
            </a:r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rgbClr val="0070C0"/>
                </a:solidFill>
                <a:latin typeface="+mn-ea"/>
              </a:rPr>
              <a:t>잠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</a:rPr>
              <a:t>(Sleep) + </a:t>
            </a:r>
            <a:r>
              <a:rPr lang="ko-KR" altLang="en-US" sz="1400" b="1" dirty="0">
                <a:solidFill>
                  <a:srgbClr val="0070C0"/>
                </a:solidFill>
                <a:latin typeface="+mn-ea"/>
              </a:rPr>
              <a:t>도와주는 사람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</a:rPr>
              <a:t>(Helper)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을 합친 단어로</a:t>
            </a:r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endParaRPr lang="en-US" altLang="ko-KR" sz="14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자는 동안 수면을 방해받지 않게 하기 위해 만든 어플</a:t>
            </a:r>
            <a:endParaRPr lang="ko-KR" altLang="en-US" sz="14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B4CE1A-7125-431D-BF7E-52CC607E8877}"/>
              </a:ext>
            </a:extLst>
          </p:cNvPr>
          <p:cNvSpPr txBox="1"/>
          <p:nvPr/>
        </p:nvSpPr>
        <p:spPr>
          <a:xfrm>
            <a:off x="7603292" y="699431"/>
            <a:ext cx="3376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4504F"/>
                </a:solidFill>
              </a:rPr>
              <a:t>개발 동기와</a:t>
            </a:r>
            <a:r>
              <a:rPr lang="en-US" altLang="ko-KR" sz="2000" b="1" dirty="0">
                <a:solidFill>
                  <a:srgbClr val="64504F"/>
                </a:solidFill>
              </a:rPr>
              <a:t> </a:t>
            </a:r>
            <a:r>
              <a:rPr lang="ko-KR" altLang="en-US" sz="2000" b="1" dirty="0">
                <a:solidFill>
                  <a:srgbClr val="64504F"/>
                </a:solidFill>
              </a:rPr>
              <a:t>기대되는 효과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4B051E-7143-4DD8-9819-9A151CC5D17B}"/>
              </a:ext>
            </a:extLst>
          </p:cNvPr>
          <p:cNvGrpSpPr/>
          <p:nvPr/>
        </p:nvGrpSpPr>
        <p:grpSpPr>
          <a:xfrm>
            <a:off x="7225546" y="4520990"/>
            <a:ext cx="3801366" cy="1600438"/>
            <a:chOff x="7225546" y="4520990"/>
            <a:chExt cx="3801366" cy="160043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A5243F-729C-4C20-BBCC-569A2090D5B8}"/>
                </a:ext>
              </a:extLst>
            </p:cNvPr>
            <p:cNvSpPr txBox="1"/>
            <p:nvPr/>
          </p:nvSpPr>
          <p:spPr>
            <a:xfrm>
              <a:off x="7393628" y="4520990"/>
              <a:ext cx="3633284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rgbClr val="0070C0"/>
                  </a:solidFill>
                  <a:latin typeface="+mn-ea"/>
                </a:rPr>
                <a:t>스마트폰의 잦은 사용 방지</a:t>
              </a:r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r>
                <a:rPr lang="ko-KR" altLang="en-US" sz="1400" b="1" dirty="0">
                  <a:solidFill>
                    <a:srgbClr val="0070C0"/>
                  </a:solidFill>
                  <a:latin typeface="+mn-ea"/>
                </a:rPr>
                <a:t>수면을 방해받지 않게 도와줄 수 있음</a:t>
              </a:r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r>
                <a:rPr lang="ko-KR" altLang="en-US" sz="1400" b="1" dirty="0">
                  <a:solidFill>
                    <a:srgbClr val="0070C0"/>
                  </a:solidFill>
                  <a:latin typeface="+mn-ea"/>
                </a:rPr>
                <a:t>나의 수면패턴을 알아볼 수 있음</a:t>
              </a:r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endParaRPr lang="en-US" altLang="ko-KR" sz="1400" b="1" dirty="0">
                <a:solidFill>
                  <a:srgbClr val="0070C0"/>
                </a:solidFill>
                <a:latin typeface="+mn-ea"/>
              </a:endParaRPr>
            </a:p>
            <a:p>
              <a:endParaRPr lang="en-US" altLang="ko-KR" sz="1400" b="1" dirty="0">
                <a:solidFill>
                  <a:srgbClr val="64504F"/>
                </a:solidFill>
                <a:latin typeface="+mn-ea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6FE43A9-8650-4ACF-B199-AF08CCFFF80B}"/>
                </a:ext>
              </a:extLst>
            </p:cNvPr>
            <p:cNvGrpSpPr/>
            <p:nvPr/>
          </p:nvGrpSpPr>
          <p:grpSpPr>
            <a:xfrm>
              <a:off x="7225546" y="4654814"/>
              <a:ext cx="67133" cy="906562"/>
              <a:chOff x="7283563" y="4389836"/>
              <a:chExt cx="67133" cy="906562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4501E8B3-0146-4EBC-9FD1-E79561D2BF02}"/>
                  </a:ext>
                </a:extLst>
              </p:cNvPr>
              <p:cNvSpPr/>
              <p:nvPr/>
            </p:nvSpPr>
            <p:spPr>
              <a:xfrm>
                <a:off x="7290337" y="4389836"/>
                <a:ext cx="60359" cy="61346"/>
              </a:xfrm>
              <a:prstGeom prst="ellipse">
                <a:avLst/>
              </a:prstGeom>
              <a:solidFill>
                <a:srgbClr val="4F4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56181C42-2B10-4203-85A6-7F1E0925018C}"/>
                  </a:ext>
                </a:extLst>
              </p:cNvPr>
              <p:cNvSpPr/>
              <p:nvPr/>
            </p:nvSpPr>
            <p:spPr>
              <a:xfrm>
                <a:off x="7283563" y="4785958"/>
                <a:ext cx="60359" cy="61346"/>
              </a:xfrm>
              <a:prstGeom prst="ellipse">
                <a:avLst/>
              </a:prstGeom>
              <a:solidFill>
                <a:srgbClr val="4F4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3DE47F39-B537-4FBF-9B3B-4B177B43EBE2}"/>
                  </a:ext>
                </a:extLst>
              </p:cNvPr>
              <p:cNvSpPr/>
              <p:nvPr/>
            </p:nvSpPr>
            <p:spPr>
              <a:xfrm>
                <a:off x="7284415" y="5235052"/>
                <a:ext cx="60359" cy="61346"/>
              </a:xfrm>
              <a:prstGeom prst="ellipse">
                <a:avLst/>
              </a:prstGeom>
              <a:solidFill>
                <a:srgbClr val="4F4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F81B3A3-37C5-43C6-B943-A6A748191656}"/>
              </a:ext>
            </a:extLst>
          </p:cNvPr>
          <p:cNvSpPr txBox="1"/>
          <p:nvPr/>
        </p:nvSpPr>
        <p:spPr>
          <a:xfrm>
            <a:off x="7199691" y="1311423"/>
            <a:ext cx="42242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스마트폰의 보급화로 인해 남녀노소 할 것 없이 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스마트폰을 쉽게 접하는 세상</a:t>
            </a:r>
            <a:r>
              <a:rPr lang="en-US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적당한 사용은 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사람에게 편리함과 다양한 이점을 </a:t>
            </a:r>
            <a:r>
              <a:rPr lang="ko-KR" altLang="en-US" sz="1400" b="1" kern="100" dirty="0">
                <a:solidFill>
                  <a:srgbClr val="64504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줄 수 있지만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과도한 사용은 결국 중</a:t>
            </a:r>
            <a:r>
              <a:rPr lang="ko-KR" altLang="en-US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독으로 이어져 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나의 일상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생활까지 망칠 수 있</a:t>
            </a:r>
            <a:r>
              <a:rPr lang="ko-KR" altLang="en-US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</a:t>
            </a:r>
            <a:r>
              <a:rPr lang="en-US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sz="1400" b="1" kern="100" dirty="0">
                <a:solidFill>
                  <a:srgbClr val="64504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자야</a:t>
            </a:r>
            <a:r>
              <a:rPr lang="en-US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할 시간</a:t>
            </a:r>
            <a:r>
              <a:rPr lang="ko-KR" altLang="en-US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숙면을 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취하지 않고 </a:t>
            </a:r>
            <a:r>
              <a:rPr lang="ko-KR" altLang="en-US" sz="1400" b="1" kern="100" dirty="0">
                <a:solidFill>
                  <a:srgbClr val="64504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핸드폰 사용하는 것을 방지해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잠을 </a:t>
            </a:r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충분히 잘 수 있게 도와</a:t>
            </a:r>
            <a:r>
              <a:rPr lang="ko-KR" altLang="en-US" sz="1400" b="1" kern="100" dirty="0">
                <a:solidFill>
                  <a:srgbClr val="64504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주고자</a:t>
            </a:r>
            <a:r>
              <a:rPr lang="ko-KR" altLang="ko-KR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개발</a:t>
            </a:r>
            <a:r>
              <a:rPr lang="ko-KR" altLang="en-US" sz="1400" b="1" kern="100" dirty="0">
                <a:solidFill>
                  <a:srgbClr val="64504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함</a:t>
            </a:r>
            <a:endParaRPr lang="ko-KR" altLang="ko-KR" sz="1400" b="1" kern="100" dirty="0">
              <a:solidFill>
                <a:srgbClr val="64504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196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976" y="651225"/>
            <a:ext cx="364202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역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할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분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담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및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9EC1-392E-4EA1-ABF9-2D42F279BEFC}"/>
              </a:ext>
            </a:extLst>
          </p:cNvPr>
          <p:cNvSpPr txBox="1"/>
          <p:nvPr/>
        </p:nvSpPr>
        <p:spPr>
          <a:xfrm>
            <a:off x="2905490" y="679318"/>
            <a:ext cx="158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역할 분담</a:t>
            </a: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78524780-D4A9-4842-8CAE-27C7708FB2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9191014"/>
              </p:ext>
            </p:extLst>
          </p:nvPr>
        </p:nvGraphicFramePr>
        <p:xfrm>
          <a:off x="1358214" y="1275127"/>
          <a:ext cx="4800813" cy="485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B7766688-0311-4909-9F29-A42FD5B18041}"/>
              </a:ext>
            </a:extLst>
          </p:cNvPr>
          <p:cNvSpPr txBox="1"/>
          <p:nvPr/>
        </p:nvSpPr>
        <p:spPr>
          <a:xfrm>
            <a:off x="8495132" y="679318"/>
            <a:ext cx="158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개발 일정</a:t>
            </a:r>
          </a:p>
        </p:txBody>
      </p:sp>
      <p:graphicFrame>
        <p:nvGraphicFramePr>
          <p:cNvPr id="7" name="표 10">
            <a:extLst>
              <a:ext uri="{FF2B5EF4-FFF2-40B4-BE49-F238E27FC236}">
                <a16:creationId xmlns:a16="http://schemas.microsoft.com/office/drawing/2014/main" id="{BAA4E20A-E9EF-4817-A5B0-01C66B0B6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937760"/>
              </p:ext>
            </p:extLst>
          </p:nvPr>
        </p:nvGraphicFramePr>
        <p:xfrm>
          <a:off x="6881194" y="2309245"/>
          <a:ext cx="4551230" cy="2169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789">
                  <a:extLst>
                    <a:ext uri="{9D8B030D-6E8A-4147-A177-3AD203B41FA5}">
                      <a16:colId xmlns:a16="http://schemas.microsoft.com/office/drawing/2014/main" val="1323988634"/>
                    </a:ext>
                  </a:extLst>
                </a:gridCol>
                <a:gridCol w="598205">
                  <a:extLst>
                    <a:ext uri="{9D8B030D-6E8A-4147-A177-3AD203B41FA5}">
                      <a16:colId xmlns:a16="http://schemas.microsoft.com/office/drawing/2014/main" val="882193730"/>
                    </a:ext>
                  </a:extLst>
                </a:gridCol>
                <a:gridCol w="597225">
                  <a:extLst>
                    <a:ext uri="{9D8B030D-6E8A-4147-A177-3AD203B41FA5}">
                      <a16:colId xmlns:a16="http://schemas.microsoft.com/office/drawing/2014/main" val="2085405293"/>
                    </a:ext>
                  </a:extLst>
                </a:gridCol>
                <a:gridCol w="597040">
                  <a:extLst>
                    <a:ext uri="{9D8B030D-6E8A-4147-A177-3AD203B41FA5}">
                      <a16:colId xmlns:a16="http://schemas.microsoft.com/office/drawing/2014/main" val="1324938093"/>
                    </a:ext>
                  </a:extLst>
                </a:gridCol>
                <a:gridCol w="616941">
                  <a:extLst>
                    <a:ext uri="{9D8B030D-6E8A-4147-A177-3AD203B41FA5}">
                      <a16:colId xmlns:a16="http://schemas.microsoft.com/office/drawing/2014/main" val="1615800848"/>
                    </a:ext>
                  </a:extLst>
                </a:gridCol>
                <a:gridCol w="577138">
                  <a:extLst>
                    <a:ext uri="{9D8B030D-6E8A-4147-A177-3AD203B41FA5}">
                      <a16:colId xmlns:a16="http://schemas.microsoft.com/office/drawing/2014/main" val="2057071170"/>
                    </a:ext>
                  </a:extLst>
                </a:gridCol>
                <a:gridCol w="626892">
                  <a:extLst>
                    <a:ext uri="{9D8B030D-6E8A-4147-A177-3AD203B41FA5}">
                      <a16:colId xmlns:a16="http://schemas.microsoft.com/office/drawing/2014/main" val="894417829"/>
                    </a:ext>
                  </a:extLst>
                </a:gridCol>
              </a:tblGrid>
              <a:tr h="36057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5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7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9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11</a:t>
                      </a:r>
                      <a:r>
                        <a:rPr lang="ko-KR" altLang="en-US" sz="110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월</a:t>
                      </a:r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1449348459"/>
                  </a:ext>
                </a:extLst>
              </a:tr>
              <a:tr h="32105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프로젝트 기획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3206716861"/>
                  </a:ext>
                </a:extLst>
              </a:tr>
              <a:tr h="3098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기초 설계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3136106449"/>
                  </a:ext>
                </a:extLst>
              </a:tr>
              <a:tr h="30982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세부 설계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4143135626"/>
                  </a:ext>
                </a:extLst>
              </a:tr>
              <a:tr h="28090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코딩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2515234549"/>
                  </a:ext>
                </a:extLst>
              </a:tr>
              <a:tr h="29789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디자인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3305048120"/>
                  </a:ext>
                </a:extLst>
              </a:tr>
              <a:tr h="28903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baseline="0" dirty="0">
                          <a:latin typeface=""/>
                          <a:ea typeface="여기어때 잘난체 OTF" panose="020B0600000101010101" pitchFamily="34" charset="-127"/>
                        </a:rPr>
                        <a:t>디버깅</a:t>
                      </a:r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marL="55243" marR="55243" marT="27622" marB="27622"/>
                </a:tc>
                <a:extLst>
                  <a:ext uri="{0D108BD9-81ED-4DB2-BD59-A6C34878D82A}">
                    <a16:rowId xmlns:a16="http://schemas.microsoft.com/office/drawing/2014/main" val="147521416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2E04D37D-83E3-496F-9E44-9FF3B7F573A1}"/>
              </a:ext>
            </a:extLst>
          </p:cNvPr>
          <p:cNvGrpSpPr/>
          <p:nvPr/>
        </p:nvGrpSpPr>
        <p:grpSpPr>
          <a:xfrm>
            <a:off x="7826523" y="2724655"/>
            <a:ext cx="3518109" cy="1687576"/>
            <a:chOff x="7816721" y="2263181"/>
            <a:chExt cx="3518109" cy="168757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322FE7C0-0A41-4205-9158-64A57AC0741C}"/>
                </a:ext>
              </a:extLst>
            </p:cNvPr>
            <p:cNvGrpSpPr/>
            <p:nvPr/>
          </p:nvGrpSpPr>
          <p:grpSpPr>
            <a:xfrm>
              <a:off x="7816721" y="2263181"/>
              <a:ext cx="3259292" cy="1402267"/>
              <a:chOff x="7816721" y="2263181"/>
              <a:chExt cx="3259292" cy="1402267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FBB77594-AFBD-4ACF-A8A1-42551FF5F9BE}"/>
                  </a:ext>
                </a:extLst>
              </p:cNvPr>
              <p:cNvSpPr/>
              <p:nvPr/>
            </p:nvSpPr>
            <p:spPr>
              <a:xfrm>
                <a:off x="9010558" y="2905433"/>
                <a:ext cx="1423863" cy="176710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4A0C8F35-4CCA-4FDB-BD67-2A23877617E1}"/>
                  </a:ext>
                </a:extLst>
              </p:cNvPr>
              <p:cNvSpPr/>
              <p:nvPr/>
            </p:nvSpPr>
            <p:spPr>
              <a:xfrm>
                <a:off x="8241431" y="2581469"/>
                <a:ext cx="1170071" cy="193450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8C8C482F-A283-426A-BCAE-DBD98E7290F0}"/>
                  </a:ext>
                </a:extLst>
              </p:cNvPr>
              <p:cNvSpPr/>
              <p:nvPr/>
            </p:nvSpPr>
            <p:spPr>
              <a:xfrm>
                <a:off x="7816721" y="2263181"/>
                <a:ext cx="1170071" cy="193450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E9F500D-C104-4726-A2A5-FF805A86F088}"/>
                  </a:ext>
                </a:extLst>
              </p:cNvPr>
              <p:cNvSpPr/>
              <p:nvPr/>
            </p:nvSpPr>
            <p:spPr>
              <a:xfrm>
                <a:off x="8613877" y="3195565"/>
                <a:ext cx="2462136" cy="176711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ABCABCA7-D6BD-4015-B715-D7CA60C80FBE}"/>
                  </a:ext>
                </a:extLst>
              </p:cNvPr>
              <p:cNvSpPr/>
              <p:nvPr/>
            </p:nvSpPr>
            <p:spPr>
              <a:xfrm>
                <a:off x="9297826" y="3488738"/>
                <a:ext cx="1778185" cy="176710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FB36E346-7D16-47BE-BF4C-4B070528F049}"/>
                </a:ext>
              </a:extLst>
            </p:cNvPr>
            <p:cNvSpPr/>
            <p:nvPr/>
          </p:nvSpPr>
          <p:spPr>
            <a:xfrm>
              <a:off x="9411502" y="3775981"/>
              <a:ext cx="1923328" cy="174776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36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3725" y="1405278"/>
            <a:ext cx="364202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 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환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경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ABC5A7-7FF5-4C71-9575-7D987436BD04}"/>
              </a:ext>
            </a:extLst>
          </p:cNvPr>
          <p:cNvSpPr txBox="1"/>
          <p:nvPr/>
        </p:nvSpPr>
        <p:spPr>
          <a:xfrm>
            <a:off x="2681373" y="679318"/>
            <a:ext cx="158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개발 도구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491285-6B65-4879-819D-399292F69870}"/>
              </a:ext>
            </a:extLst>
          </p:cNvPr>
          <p:cNvSpPr txBox="1"/>
          <p:nvPr/>
        </p:nvSpPr>
        <p:spPr>
          <a:xfrm>
            <a:off x="8389263" y="661389"/>
            <a:ext cx="1626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개발 언어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3B15092-FC4E-414C-97BA-3C5B996CA2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415" y="1671120"/>
            <a:ext cx="1260754" cy="794593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481EBC99-73C2-4B55-9504-47C9B01C76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738" y="3400559"/>
            <a:ext cx="1771640" cy="61754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8EA79C7-5F5E-4787-A0AA-709F171C4D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80" y="4106655"/>
            <a:ext cx="1442962" cy="934454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EBAF7D84-5E77-43E8-A256-F444277D3C8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843" y="5147588"/>
            <a:ext cx="1868908" cy="93445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F0CC81-99C0-4976-834F-F7F8F31DF2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85" y="2337417"/>
            <a:ext cx="1039955" cy="8949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1CB107-7B5D-497F-89F4-B786960BA3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085" y="1267450"/>
            <a:ext cx="1527681" cy="105482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B74F923-BE7D-4C77-B481-48CCF76A436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960" y="4444248"/>
            <a:ext cx="763419" cy="763418"/>
          </a:xfrm>
          <a:prstGeom prst="rect">
            <a:avLst/>
          </a:prstGeom>
        </p:spPr>
      </p:pic>
      <p:pic>
        <p:nvPicPr>
          <p:cNvPr id="60" name="그림 59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84F6F38F-3B65-47BD-91F0-52BE8F7E41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167" y="2953945"/>
            <a:ext cx="888072" cy="89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2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900"/>
            <a:ext cx="4916661" cy="6204934"/>
            <a:chOff x="6676455" y="388632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72733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67503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88632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0" y="1018541"/>
            <a:ext cx="364202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구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분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9A11B5-63D0-4107-9C44-DA7E4A8EEC3E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시스템 요구 분석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0700968-399F-4960-A875-83048534B977}"/>
              </a:ext>
            </a:extLst>
          </p:cNvPr>
          <p:cNvSpPr txBox="1"/>
          <p:nvPr/>
        </p:nvSpPr>
        <p:spPr>
          <a:xfrm>
            <a:off x="8027680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시스템 요구 분석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72B5C3-1010-4B0D-958E-97CBABE093F2}"/>
              </a:ext>
            </a:extLst>
          </p:cNvPr>
          <p:cNvGrpSpPr/>
          <p:nvPr/>
        </p:nvGrpSpPr>
        <p:grpSpPr>
          <a:xfrm>
            <a:off x="7242635" y="1720086"/>
            <a:ext cx="4079789" cy="3649393"/>
            <a:chOff x="1804899" y="2143908"/>
            <a:chExt cx="3991921" cy="312918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64C47AC-A129-477F-B4DE-B775FB654B3C}"/>
                </a:ext>
              </a:extLst>
            </p:cNvPr>
            <p:cNvSpPr txBox="1"/>
            <p:nvPr/>
          </p:nvSpPr>
          <p:spPr>
            <a:xfrm>
              <a:off x="1804899" y="4719090"/>
              <a:ext cx="179983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accent5"/>
                  </a:solidFill>
                </a:rPr>
                <a:t> 서버에 데이터 저장</a:t>
              </a:r>
              <a:endParaRPr lang="en-US" altLang="ko-KR" sz="1200" b="1" dirty="0">
                <a:solidFill>
                  <a:schemeClr val="accent5"/>
                </a:solidFill>
              </a:endParaRPr>
            </a:p>
            <a:p>
              <a:endParaRPr lang="en-US" altLang="ko-KR" sz="900" b="1" dirty="0">
                <a:solidFill>
                  <a:schemeClr val="accent5"/>
                </a:solidFill>
              </a:endParaRPr>
            </a:p>
            <a:p>
              <a:r>
                <a:rPr lang="ko-KR" altLang="en-US" sz="900" b="1" dirty="0">
                  <a:solidFill>
                    <a:srgbClr val="002060"/>
                  </a:solidFill>
                  <a:latin typeface="+mn-ea"/>
                </a:rPr>
                <a:t>      수면 패턴 자료 저장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0BBB220D-8902-4588-8C4D-FC4E6F030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6869" y="2251523"/>
              <a:ext cx="1727710" cy="20225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20FAC826-79FD-4E31-B14C-4F11BC0836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2421" y="2143908"/>
              <a:ext cx="2004399" cy="2287597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8CBD208-8F7A-4878-BE96-FEFBCCF1DC87}"/>
                </a:ext>
              </a:extLst>
            </p:cNvPr>
            <p:cNvSpPr txBox="1"/>
            <p:nvPr/>
          </p:nvSpPr>
          <p:spPr>
            <a:xfrm>
              <a:off x="4111419" y="4719090"/>
              <a:ext cx="1429777" cy="242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accent5"/>
                  </a:solidFill>
                </a:rPr>
                <a:t> 수면 시간 통계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DC166B09-7BAD-4824-AADF-ABB37AE44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50" y="1360698"/>
            <a:ext cx="2993406" cy="3588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648B4F5-F26B-47FD-9C64-F07CBAAA8E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062" y="1360698"/>
            <a:ext cx="3212547" cy="3588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A62597-A406-4AC8-9C67-0AA69804667C}"/>
              </a:ext>
            </a:extLst>
          </p:cNvPr>
          <p:cNvSpPr txBox="1"/>
          <p:nvPr/>
        </p:nvSpPr>
        <p:spPr>
          <a:xfrm>
            <a:off x="1913144" y="4768055"/>
            <a:ext cx="1989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5"/>
                </a:solidFill>
              </a:rPr>
              <a:t>   화면 잠금 기능</a:t>
            </a:r>
            <a:endParaRPr lang="en-US" altLang="ko-KR" sz="1200" b="1" dirty="0">
              <a:solidFill>
                <a:schemeClr val="accent5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BEE966-12B1-4510-A5F9-215C6DDD63CB}"/>
              </a:ext>
            </a:extLst>
          </p:cNvPr>
          <p:cNvSpPr txBox="1"/>
          <p:nvPr/>
        </p:nvSpPr>
        <p:spPr>
          <a:xfrm>
            <a:off x="3591582" y="4782535"/>
            <a:ext cx="21507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accent5"/>
                </a:solidFill>
              </a:rPr>
              <a:t>어플 밝기</a:t>
            </a:r>
            <a:r>
              <a:rPr lang="en-US" altLang="ko-KR" sz="1200" b="1" dirty="0">
                <a:solidFill>
                  <a:schemeClr val="accent5"/>
                </a:solidFill>
              </a:rPr>
              <a:t>, </a:t>
            </a:r>
            <a:r>
              <a:rPr lang="ko-KR" altLang="en-US" sz="1200" b="1" dirty="0">
                <a:solidFill>
                  <a:schemeClr val="accent5"/>
                </a:solidFill>
              </a:rPr>
              <a:t>음량 조절 기능</a:t>
            </a:r>
            <a:endParaRPr lang="en-US" altLang="ko-KR" sz="12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7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099" y="1186321"/>
            <a:ext cx="36420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C970CC-BF68-4BE7-9899-D3D5ED7A484C}"/>
              </a:ext>
            </a:extLst>
          </p:cNvPr>
          <p:cNvSpPr txBox="1"/>
          <p:nvPr/>
        </p:nvSpPr>
        <p:spPr>
          <a:xfrm>
            <a:off x="2407704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   시스템 기능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EC4F48F5-D524-44A5-B0AA-03B18D6D392A}"/>
              </a:ext>
            </a:extLst>
          </p:cNvPr>
          <p:cNvGrpSpPr/>
          <p:nvPr/>
        </p:nvGrpSpPr>
        <p:grpSpPr>
          <a:xfrm>
            <a:off x="1908846" y="1577009"/>
            <a:ext cx="5712338" cy="2834606"/>
            <a:chOff x="1908846" y="1356403"/>
            <a:chExt cx="5712338" cy="2834606"/>
          </a:xfrm>
        </p:grpSpPr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D7B66809-8A3B-4074-B589-16AB596F9985}"/>
                </a:ext>
              </a:extLst>
            </p:cNvPr>
            <p:cNvSpPr/>
            <p:nvPr/>
          </p:nvSpPr>
          <p:spPr>
            <a:xfrm>
              <a:off x="1908846" y="1356403"/>
              <a:ext cx="899740" cy="27927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수면 관리</a:t>
              </a:r>
            </a:p>
          </p:txBody>
        </p: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33A4BD45-239C-43FD-BD87-A9CD9C7AB552}"/>
                </a:ext>
              </a:extLst>
            </p:cNvPr>
            <p:cNvGrpSpPr/>
            <p:nvPr/>
          </p:nvGrpSpPr>
          <p:grpSpPr>
            <a:xfrm>
              <a:off x="1921779" y="1502799"/>
              <a:ext cx="5699405" cy="2688210"/>
              <a:chOff x="1921779" y="1502799"/>
              <a:chExt cx="5699405" cy="2688210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37C482-598F-4978-9AB9-CE8D20612561}"/>
                  </a:ext>
                </a:extLst>
              </p:cNvPr>
              <p:cNvSpPr txBox="1"/>
              <p:nvPr/>
            </p:nvSpPr>
            <p:spPr>
              <a:xfrm>
                <a:off x="2102722" y="1502799"/>
                <a:ext cx="2904002" cy="17158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40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목표 수면 시간 설정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기상 예약 시간 설정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정해진 시각 알림 울림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자주 사용하는 시간 셋팅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A2CF45AE-38A4-4078-BB15-7B000C0C84DA}"/>
                  </a:ext>
                </a:extLst>
              </p:cNvPr>
              <p:cNvSpPr/>
              <p:nvPr/>
            </p:nvSpPr>
            <p:spPr>
              <a:xfrm>
                <a:off x="1921779" y="1779914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2B1BE6F1-447E-4BFA-A09D-6ABC2488DA61}"/>
                  </a:ext>
                </a:extLst>
              </p:cNvPr>
              <p:cNvSpPr/>
              <p:nvPr/>
            </p:nvSpPr>
            <p:spPr>
              <a:xfrm>
                <a:off x="1921779" y="2129079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528E202B-1C52-4061-BEF6-F6D22A940666}"/>
                  </a:ext>
                </a:extLst>
              </p:cNvPr>
              <p:cNvSpPr/>
              <p:nvPr/>
            </p:nvSpPr>
            <p:spPr>
              <a:xfrm>
                <a:off x="1921779" y="2443764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461F77CD-A1C9-4FD5-AA2B-E180DF3296E1}"/>
                  </a:ext>
                </a:extLst>
              </p:cNvPr>
              <p:cNvSpPr/>
              <p:nvPr/>
            </p:nvSpPr>
            <p:spPr>
              <a:xfrm>
                <a:off x="1921779" y="2754707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7792FD68-5964-4AC5-855C-57EF414ECAD0}"/>
                  </a:ext>
                </a:extLst>
              </p:cNvPr>
              <p:cNvSpPr/>
              <p:nvPr/>
            </p:nvSpPr>
            <p:spPr>
              <a:xfrm>
                <a:off x="7510626" y="1899558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5B1D53F6-5121-43B0-AFD6-1CE30352719C}"/>
                  </a:ext>
                </a:extLst>
              </p:cNvPr>
              <p:cNvSpPr/>
              <p:nvPr/>
            </p:nvSpPr>
            <p:spPr>
              <a:xfrm>
                <a:off x="7510626" y="2269303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CBC57396-FA6E-473D-A7FE-C3AC322EEF13}"/>
                  </a:ext>
                </a:extLst>
              </p:cNvPr>
              <p:cNvSpPr/>
              <p:nvPr/>
            </p:nvSpPr>
            <p:spPr>
              <a:xfrm>
                <a:off x="7510626" y="2645625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A96C6391-AA9C-4E5B-8C26-A6C2D4F0D181}"/>
                  </a:ext>
                </a:extLst>
              </p:cNvPr>
              <p:cNvSpPr/>
              <p:nvPr/>
            </p:nvSpPr>
            <p:spPr>
              <a:xfrm>
                <a:off x="7510626" y="3006180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E2E69048-54B7-4D5D-BCB1-A9507F1A48BC}"/>
                  </a:ext>
                </a:extLst>
              </p:cNvPr>
              <p:cNvSpPr/>
              <p:nvPr/>
            </p:nvSpPr>
            <p:spPr>
              <a:xfrm>
                <a:off x="7510626" y="3355053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519EA1D9-E21F-4F21-9D3E-0B45DC8BF8D5}"/>
                  </a:ext>
                </a:extLst>
              </p:cNvPr>
              <p:cNvSpPr/>
              <p:nvPr/>
            </p:nvSpPr>
            <p:spPr>
              <a:xfrm>
                <a:off x="7510626" y="3747063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6C1DD114-2417-43DE-8992-FC50400BB489}"/>
                  </a:ext>
                </a:extLst>
              </p:cNvPr>
              <p:cNvSpPr/>
              <p:nvPr/>
            </p:nvSpPr>
            <p:spPr>
              <a:xfrm>
                <a:off x="7510626" y="4092490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</p:grp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4FC7C3A-0B61-442E-8681-976D4DA48365}"/>
              </a:ext>
            </a:extLst>
          </p:cNvPr>
          <p:cNvGrpSpPr/>
          <p:nvPr/>
        </p:nvGrpSpPr>
        <p:grpSpPr>
          <a:xfrm>
            <a:off x="1910968" y="3613000"/>
            <a:ext cx="3097878" cy="1447944"/>
            <a:chOff x="1900299" y="1530995"/>
            <a:chExt cx="3097878" cy="1447944"/>
          </a:xfrm>
        </p:grpSpPr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93BD36C8-09DA-4182-AF35-22F5FA20D5E2}"/>
                </a:ext>
              </a:extLst>
            </p:cNvPr>
            <p:cNvSpPr/>
            <p:nvPr/>
          </p:nvSpPr>
          <p:spPr>
            <a:xfrm>
              <a:off x="1900299" y="1530995"/>
              <a:ext cx="937453" cy="27927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음악 관리</a:t>
              </a:r>
            </a:p>
          </p:txBody>
        </p: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5F927239-47E1-41EF-8470-282ED0A0646C}"/>
                </a:ext>
              </a:extLst>
            </p:cNvPr>
            <p:cNvGrpSpPr/>
            <p:nvPr/>
          </p:nvGrpSpPr>
          <p:grpSpPr>
            <a:xfrm>
              <a:off x="1921778" y="1909415"/>
              <a:ext cx="3076399" cy="1069524"/>
              <a:chOff x="1921778" y="1909415"/>
              <a:chExt cx="3076399" cy="1069524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54A129B-D32E-42E0-AE2B-BF1EDF82C48E}"/>
                  </a:ext>
                </a:extLst>
              </p:cNvPr>
              <p:cNvSpPr txBox="1"/>
              <p:nvPr/>
            </p:nvSpPr>
            <p:spPr>
              <a:xfrm>
                <a:off x="2094175" y="1909415"/>
                <a:ext cx="2904002" cy="10695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음악 재생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음악 일시정지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400" b="1" dirty="0">
                  <a:solidFill>
                    <a:srgbClr val="4F403F"/>
                  </a:solidFill>
                </a:endParaRPr>
              </a:p>
              <a:p>
                <a:endParaRPr lang="ko-KR" altLang="en-US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9C42963B-DB09-4D7D-BF19-AD2A8411398E}"/>
                  </a:ext>
                </a:extLst>
              </p:cNvPr>
              <p:cNvSpPr/>
              <p:nvPr/>
            </p:nvSpPr>
            <p:spPr>
              <a:xfrm>
                <a:off x="1921778" y="1981370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7F4A6C6A-C83C-4E38-A6B3-826F162062C5}"/>
                  </a:ext>
                </a:extLst>
              </p:cNvPr>
              <p:cNvSpPr/>
              <p:nvPr/>
            </p:nvSpPr>
            <p:spPr>
              <a:xfrm>
                <a:off x="1921778" y="2297550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2AA6DB1-BA19-41EF-BDEE-DE971A58B45D}"/>
              </a:ext>
            </a:extLst>
          </p:cNvPr>
          <p:cNvSpPr txBox="1"/>
          <p:nvPr/>
        </p:nvSpPr>
        <p:spPr>
          <a:xfrm>
            <a:off x="7885067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   시스템 기능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3E2B12C6-7778-4CEE-8788-3BD67004FCC2}"/>
              </a:ext>
            </a:extLst>
          </p:cNvPr>
          <p:cNvGrpSpPr/>
          <p:nvPr/>
        </p:nvGrpSpPr>
        <p:grpSpPr>
          <a:xfrm>
            <a:off x="4095209" y="1562528"/>
            <a:ext cx="3097878" cy="1738181"/>
            <a:chOff x="1913793" y="1423515"/>
            <a:chExt cx="3097878" cy="1738181"/>
          </a:xfrm>
        </p:grpSpPr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C42CBA6D-1CBD-4CCE-B7A4-2DC36E013C7D}"/>
                </a:ext>
              </a:extLst>
            </p:cNvPr>
            <p:cNvSpPr/>
            <p:nvPr/>
          </p:nvSpPr>
          <p:spPr>
            <a:xfrm>
              <a:off x="1913793" y="1423515"/>
              <a:ext cx="937453" cy="27927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통계 관리</a:t>
              </a:r>
            </a:p>
          </p:txBody>
        </p: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6F1E3088-C4F8-4608-8CB5-1F2F25857911}"/>
                </a:ext>
              </a:extLst>
            </p:cNvPr>
            <p:cNvGrpSpPr/>
            <p:nvPr/>
          </p:nvGrpSpPr>
          <p:grpSpPr>
            <a:xfrm>
              <a:off x="1935272" y="1769007"/>
              <a:ext cx="3076399" cy="1392689"/>
              <a:chOff x="1935272" y="1769007"/>
              <a:chExt cx="3076399" cy="1392689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994BEE0-E8C5-4FCE-95FB-AA0A7D0B60CD}"/>
                  </a:ext>
                </a:extLst>
              </p:cNvPr>
              <p:cNvSpPr txBox="1"/>
              <p:nvPr/>
            </p:nvSpPr>
            <p:spPr>
              <a:xfrm>
                <a:off x="2107669" y="1769007"/>
                <a:ext cx="2904002" cy="1392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통계 그래프 확인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수면 시간 통계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r>
                  <a:rPr lang="ko-KR" altLang="en-US" sz="1050" b="1" dirty="0">
                    <a:solidFill>
                      <a:srgbClr val="4F403F"/>
                    </a:solidFill>
                  </a:rPr>
                  <a:t>기간 별 검색 기능</a:t>
                </a:r>
                <a:endParaRPr lang="en-US" altLang="ko-KR" sz="1050" b="1" dirty="0">
                  <a:solidFill>
                    <a:srgbClr val="4F403F"/>
                  </a:solidFill>
                </a:endParaRPr>
              </a:p>
              <a:p>
                <a:endParaRPr lang="en-US" altLang="ko-KR" sz="1400" b="1" dirty="0">
                  <a:solidFill>
                    <a:srgbClr val="4F403F"/>
                  </a:solidFill>
                </a:endParaRPr>
              </a:p>
              <a:p>
                <a:endParaRPr lang="ko-KR" altLang="en-US" dirty="0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98D3E469-01E3-40A3-B4F8-37ED9ECB3F7F}"/>
                  </a:ext>
                </a:extLst>
              </p:cNvPr>
              <p:cNvSpPr/>
              <p:nvPr/>
            </p:nvSpPr>
            <p:spPr>
              <a:xfrm>
                <a:off x="1935272" y="1865239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E7209C8-12CA-4B6B-B510-E265FDCEC34F}"/>
                  </a:ext>
                </a:extLst>
              </p:cNvPr>
              <p:cNvSpPr/>
              <p:nvPr/>
            </p:nvSpPr>
            <p:spPr>
              <a:xfrm>
                <a:off x="1935272" y="2168984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B9B1274D-6F24-498F-A862-FC9F4902DEC7}"/>
                  </a:ext>
                </a:extLst>
              </p:cNvPr>
              <p:cNvSpPr/>
              <p:nvPr/>
            </p:nvSpPr>
            <p:spPr>
              <a:xfrm>
                <a:off x="1935272" y="2480236"/>
                <a:ext cx="110558" cy="9851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rgbClr val="64504F"/>
                  </a:solidFill>
                  <a:latin typeface="+mn-ea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578E229-D489-4F59-8D71-2450E5BB66CA}"/>
              </a:ext>
            </a:extLst>
          </p:cNvPr>
          <p:cNvGrpSpPr/>
          <p:nvPr/>
        </p:nvGrpSpPr>
        <p:grpSpPr>
          <a:xfrm>
            <a:off x="7498332" y="1568045"/>
            <a:ext cx="3668631" cy="3226890"/>
            <a:chOff x="2062251" y="1356403"/>
            <a:chExt cx="3038478" cy="2672613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55C49A22-D630-471B-94D0-2A69053D4A46}"/>
                </a:ext>
              </a:extLst>
            </p:cNvPr>
            <p:cNvSpPr/>
            <p:nvPr/>
          </p:nvSpPr>
          <p:spPr>
            <a:xfrm>
              <a:off x="2062251" y="1356403"/>
              <a:ext cx="816009" cy="253281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설정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1AB922A-CC76-41B7-9E6A-A04579EC94DF}"/>
                </a:ext>
              </a:extLst>
            </p:cNvPr>
            <p:cNvSpPr txBox="1"/>
            <p:nvPr/>
          </p:nvSpPr>
          <p:spPr>
            <a:xfrm>
              <a:off x="2196728" y="1734823"/>
              <a:ext cx="2904001" cy="2294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rgbClr val="4F403F"/>
                  </a:solidFill>
                </a:rPr>
                <a:t>로그인 정보 확인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 err="1">
                  <a:solidFill>
                    <a:srgbClr val="4F403F"/>
                  </a:solidFill>
                </a:rPr>
                <a:t>알림음</a:t>
              </a:r>
              <a:r>
                <a:rPr lang="ko-KR" altLang="en-US" sz="1200" b="1" dirty="0">
                  <a:solidFill>
                    <a:srgbClr val="4F403F"/>
                  </a:solidFill>
                </a:rPr>
                <a:t> 설정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 err="1">
                  <a:solidFill>
                    <a:srgbClr val="4F403F"/>
                  </a:solidFill>
                </a:rPr>
                <a:t>모닝콜</a:t>
              </a:r>
              <a:r>
                <a:rPr lang="ko-KR" altLang="en-US" sz="1200" b="1" dirty="0">
                  <a:solidFill>
                    <a:srgbClr val="4F403F"/>
                  </a:solidFill>
                </a:rPr>
                <a:t> 문제 설정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>
                  <a:solidFill>
                    <a:srgbClr val="4F403F"/>
                  </a:solidFill>
                </a:rPr>
                <a:t>밝기 조절 기능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>
                  <a:solidFill>
                    <a:srgbClr val="4F403F"/>
                  </a:solidFill>
                </a:rPr>
                <a:t>어플 </a:t>
              </a:r>
              <a:r>
                <a:rPr lang="ko-KR" altLang="en-US" sz="1200" b="1" dirty="0" err="1">
                  <a:solidFill>
                    <a:srgbClr val="4F403F"/>
                  </a:solidFill>
                </a:rPr>
                <a:t>푸시알림</a:t>
              </a:r>
              <a:r>
                <a:rPr lang="ko-KR" altLang="en-US" sz="1200" b="1" dirty="0">
                  <a:solidFill>
                    <a:srgbClr val="4F403F"/>
                  </a:solidFill>
                </a:rPr>
                <a:t> 설정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>
                  <a:solidFill>
                    <a:srgbClr val="4F403F"/>
                  </a:solidFill>
                </a:rPr>
                <a:t>선택적 어플 잠금 설정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sz="1200" b="1" dirty="0">
                <a:solidFill>
                  <a:srgbClr val="4F403F"/>
                </a:solidFill>
              </a:endParaRPr>
            </a:p>
            <a:p>
              <a:r>
                <a:rPr lang="ko-KR" altLang="en-US" sz="1200" b="1" dirty="0">
                  <a:solidFill>
                    <a:srgbClr val="4F403F"/>
                  </a:solidFill>
                </a:rPr>
                <a:t>시스템 권한 허용 설정</a:t>
              </a:r>
              <a:endParaRPr lang="en-US" altLang="ko-KR" sz="1200" b="1" dirty="0">
                <a:solidFill>
                  <a:srgbClr val="4F403F"/>
                </a:solidFill>
              </a:endParaRPr>
            </a:p>
            <a:p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587366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CD792A-B2F7-42CA-B2F7-7C0C5913CC28}"/>
              </a:ext>
            </a:extLst>
          </p:cNvPr>
          <p:cNvSpPr txBox="1"/>
          <p:nvPr/>
        </p:nvSpPr>
        <p:spPr>
          <a:xfrm>
            <a:off x="7871346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445B92-D992-4527-BBFB-EBECFC5CE24A}"/>
              </a:ext>
            </a:extLst>
          </p:cNvPr>
          <p:cNvSpPr txBox="1"/>
          <p:nvPr/>
        </p:nvSpPr>
        <p:spPr>
          <a:xfrm>
            <a:off x="2401415" y="1168218"/>
            <a:ext cx="279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한 눈에 보는 수면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F1F4FA-9D30-490B-8ADC-ECB8F6AD67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360" y="1708944"/>
            <a:ext cx="2656326" cy="40101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6BA127-B603-45F8-BCC5-8CF4C998AD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110" y="1725722"/>
            <a:ext cx="2645355" cy="4010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886D8EDA-F9B8-47C6-9B91-F8C8381BC63E}"/>
              </a:ext>
            </a:extLst>
          </p:cNvPr>
          <p:cNvSpPr txBox="1"/>
          <p:nvPr/>
        </p:nvSpPr>
        <p:spPr>
          <a:xfrm>
            <a:off x="7856309" y="1166013"/>
            <a:ext cx="279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한 눈에 보는 음악 기능</a:t>
            </a:r>
          </a:p>
        </p:txBody>
      </p:sp>
    </p:spTree>
    <p:extLst>
      <p:ext uri="{BB962C8B-B14F-4D97-AF65-F5344CB8AC3E}">
        <p14:creationId xmlns:p14="http://schemas.microsoft.com/office/powerpoint/2010/main" val="3984958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652101" y="817205"/>
            <a:ext cx="3642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err="1">
                <a:solidFill>
                  <a:prstClr val="white"/>
                </a:solidFill>
              </a:rPr>
              <a:t>스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템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주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요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기</a:t>
            </a:r>
            <a:endParaRPr lang="en-US" altLang="ko-KR" sz="14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E4B0-3EAF-47B4-8649-9CFC8F29226F}"/>
              </a:ext>
            </a:extLst>
          </p:cNvPr>
          <p:cNvSpPr txBox="1"/>
          <p:nvPr/>
        </p:nvSpPr>
        <p:spPr>
          <a:xfrm>
            <a:off x="2432871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E5E1F3-D841-4F04-8BB9-533DF7054CE1}"/>
              </a:ext>
            </a:extLst>
          </p:cNvPr>
          <p:cNvSpPr txBox="1"/>
          <p:nvPr/>
        </p:nvSpPr>
        <p:spPr>
          <a:xfrm>
            <a:off x="2401415" y="1168218"/>
            <a:ext cx="279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한 눈에 보는 통계 기능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CD792A-B2F7-42CA-B2F7-7C0C5913CC28}"/>
              </a:ext>
            </a:extLst>
          </p:cNvPr>
          <p:cNvSpPr txBox="1"/>
          <p:nvPr/>
        </p:nvSpPr>
        <p:spPr>
          <a:xfrm>
            <a:off x="7871346" y="689867"/>
            <a:ext cx="2728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64504F"/>
                </a:solidFill>
              </a:rPr>
              <a:t> 시스템 주요 기능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4DDA38-A951-4B63-BF41-BE4D0BF87F9B}"/>
              </a:ext>
            </a:extLst>
          </p:cNvPr>
          <p:cNvSpPr txBox="1"/>
          <p:nvPr/>
        </p:nvSpPr>
        <p:spPr>
          <a:xfrm>
            <a:off x="7856309" y="1166013"/>
            <a:ext cx="279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64504F"/>
                </a:solidFill>
              </a:rPr>
              <a:t>한 눈에 보는 설정 기능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152FCB5-E863-4E07-B0E2-D530BDBCFA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708" y="1746811"/>
            <a:ext cx="2622103" cy="4010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A673C2D-CE87-4C39-A8AD-90FC0E41D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05" y="1737846"/>
            <a:ext cx="2653200" cy="40120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2267509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2360</TotalTime>
  <Words>535</Words>
  <Application>Microsoft Office PowerPoint</Application>
  <PresentationFormat>와이드스크린</PresentationFormat>
  <Paragraphs>262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여기어때 잘난체 OTF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k</cp:lastModifiedBy>
  <cp:revision>234</cp:revision>
  <dcterms:created xsi:type="dcterms:W3CDTF">2017-04-28T07:42:30Z</dcterms:created>
  <dcterms:modified xsi:type="dcterms:W3CDTF">2021-11-09T07:03:53Z</dcterms:modified>
</cp:coreProperties>
</file>

<file path=docProps/thumbnail.jpeg>
</file>